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5" r:id="rId2"/>
  </p:sldMasterIdLst>
  <p:notesMasterIdLst>
    <p:notesMasterId r:id="rId45"/>
  </p:notesMasterIdLst>
  <p:handoutMasterIdLst>
    <p:handoutMasterId r:id="rId46"/>
  </p:handoutMasterIdLst>
  <p:sldIdLst>
    <p:sldId id="259" r:id="rId3"/>
    <p:sldId id="469" r:id="rId4"/>
    <p:sldId id="472" r:id="rId5"/>
    <p:sldId id="473" r:id="rId6"/>
    <p:sldId id="474" r:id="rId7"/>
    <p:sldId id="475" r:id="rId8"/>
    <p:sldId id="479" r:id="rId9"/>
    <p:sldId id="480" r:id="rId10"/>
    <p:sldId id="506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514" r:id="rId19"/>
    <p:sldId id="515" r:id="rId20"/>
    <p:sldId id="520" r:id="rId21"/>
    <p:sldId id="516" r:id="rId22"/>
    <p:sldId id="517" r:id="rId23"/>
    <p:sldId id="519" r:id="rId24"/>
    <p:sldId id="521" r:id="rId25"/>
    <p:sldId id="522" r:id="rId26"/>
    <p:sldId id="523" r:id="rId27"/>
    <p:sldId id="524" r:id="rId28"/>
    <p:sldId id="525" r:id="rId29"/>
    <p:sldId id="526" r:id="rId30"/>
    <p:sldId id="527" r:id="rId31"/>
    <p:sldId id="528" r:id="rId32"/>
    <p:sldId id="529" r:id="rId33"/>
    <p:sldId id="530" r:id="rId34"/>
    <p:sldId id="533" r:id="rId35"/>
    <p:sldId id="505" r:id="rId36"/>
    <p:sldId id="531" r:id="rId37"/>
    <p:sldId id="532" r:id="rId38"/>
    <p:sldId id="499" r:id="rId39"/>
    <p:sldId id="500" r:id="rId40"/>
    <p:sldId id="501" r:id="rId41"/>
    <p:sldId id="502" r:id="rId42"/>
    <p:sldId id="503" r:id="rId43"/>
    <p:sldId id="504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E"/>
    <a:srgbClr val="E67300"/>
    <a:srgbClr val="CC660B"/>
    <a:srgbClr val="F79910"/>
    <a:srgbClr val="00B299"/>
    <a:srgbClr val="99CCFF"/>
    <a:srgbClr val="F9F9F9"/>
    <a:srgbClr val="669900"/>
    <a:srgbClr val="DC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 autoAdjust="0"/>
    <p:restoredTop sz="94487" autoAdjust="0"/>
  </p:normalViewPr>
  <p:slideViewPr>
    <p:cSldViewPr snapToGrid="0">
      <p:cViewPr>
        <p:scale>
          <a:sx n="104" d="100"/>
          <a:sy n="104" d="100"/>
        </p:scale>
        <p:origin x="1504" y="48"/>
      </p:cViewPr>
      <p:guideLst>
        <p:guide orient="horz" pos="2341"/>
        <p:guide pos="249"/>
      </p:guideLst>
    </p:cSldViewPr>
  </p:slideViewPr>
  <p:outlineViewPr>
    <p:cViewPr>
      <p:scale>
        <a:sx n="70" d="100"/>
        <a:sy n="70" d="100"/>
      </p:scale>
      <p:origin x="0" y="-27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1662" y="438"/>
      </p:cViewPr>
      <p:guideLst>
        <p:guide orient="horz" pos="3225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784969-C87A-42FB-A9B1-27A8DA0F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5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01D054-A9D3-42C4-82CF-C02943339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A6A03B-E6ED-48F8-A27E-179DC8E9CCAA}" type="slidenum">
              <a:rPr lang="en-US" altLang="fr-FR" smtClean="0"/>
              <a:pPr>
                <a:spcBef>
                  <a:spcPct val="0"/>
                </a:spcBef>
              </a:pPr>
              <a:t>1</a:t>
            </a:fld>
            <a:endParaRPr lang="en-US" altLang="fr-FR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1D054-A9D3-42C4-82CF-C02943339A1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29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1D054-A9D3-42C4-82CF-C02943339A1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125663" y="2005013"/>
            <a:ext cx="184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sz="4300" b="1" smtClean="0">
              <a:solidFill>
                <a:schemeClr val="bg1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1438" y="6505575"/>
            <a:ext cx="14049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900" smtClean="0">
                <a:solidFill>
                  <a:srgbClr val="969696"/>
                </a:solidFill>
              </a:rPr>
              <a:t>7 janvier 2013</a:t>
            </a: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4250" y="4630738"/>
            <a:ext cx="6484938" cy="325437"/>
          </a:xfrm>
        </p:spPr>
        <p:txBody>
          <a:bodyPr lIns="91428" tIns="17998" rIns="91428"/>
          <a:lstStyle>
            <a:lvl1pPr marL="0" indent="0">
              <a:buFont typeface="Wingdings" pitchFamily="2" charset="2"/>
              <a:buNone/>
              <a:defRPr sz="1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9738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12975" y="3889375"/>
            <a:ext cx="6538913" cy="666750"/>
          </a:xfrm>
        </p:spPr>
        <p:txBody>
          <a:bodyPr lIns="91428" rIns="91428" anchor="b"/>
          <a:lstStyle>
            <a:lvl1pPr>
              <a:defRPr sz="3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07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0D778-BD73-451C-BFDD-05FF88179B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057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0063" y="1816100"/>
            <a:ext cx="1558925" cy="3932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73288" y="1816100"/>
            <a:ext cx="4524375" cy="3932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B8FE3-2338-4EC7-A2F2-0D8789103E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95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3138" y="1816100"/>
            <a:ext cx="6165850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8DA46-9521-44B2-9809-4E713ED19E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69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BEBFF78-233F-4917-AC76-FDEBEDA732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4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950" y="1214438"/>
            <a:ext cx="8353425" cy="523875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7DFFE07-1075-409E-AD04-3BBE9C3E7C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1836C9C-C9A6-4664-ADDE-9304B8E186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5950" y="1214438"/>
            <a:ext cx="3519488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87838" y="1214438"/>
            <a:ext cx="35210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8F3BB4C-0111-47FA-85B1-8E50245807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A32E960-BDC9-4B57-93BB-42CA66390F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5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98D0F1B-900B-42D1-BD8B-EC305A169F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DBF7E2C-B9C8-457E-9A17-F939631E33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00029-ADF2-46B8-8E27-A8350B40FF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2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0606404-1779-43A0-B17F-E38D721D38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8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5698E8C-49DB-46DC-86D7-488E76ADB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25D38A6-CE26-4C46-B81D-FDF06A8D94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410751">
              <a:lnSpc>
                <a:spcPct val="100000"/>
              </a:lnSpc>
              <a:defRPr sz="5625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12528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2pPr>
            <a:lvl3pPr marL="937584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32369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821FB-87B6-4F25-BA31-65BD322C80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64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8FF2E-13E0-4FB2-ADFF-6758656A61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88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CFF6C-EC73-4F5B-A94C-6F4B701B49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60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56981-A321-4C3F-B8BB-3C0338AFD2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32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8AD6-E1FF-4D2F-9005-C02EDFC6EC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4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0ECC2-0436-4EF5-811F-106EE134A9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6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730CC-4672-496A-9C3F-CC56C1AE0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43138" y="1816100"/>
            <a:ext cx="6165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4" rIns="0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Header text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3288" y="2587625"/>
            <a:ext cx="6030912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14" tIns="45714" rIns="45714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9963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44D0597F-0570-4000-AE80-2695F26125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71438" y="6400038"/>
            <a:ext cx="177165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1200" b="1" dirty="0" smtClean="0">
                <a:solidFill>
                  <a:srgbClr val="CC660B"/>
                </a:solidFill>
              </a:rPr>
              <a:t>2016-2017</a:t>
            </a:r>
            <a:endParaRPr lang="en-US" sz="1200" b="1" dirty="0" smtClean="0">
              <a:solidFill>
                <a:srgbClr val="CC660B"/>
              </a:solidFill>
            </a:endParaRPr>
          </a:p>
        </p:txBody>
      </p:sp>
      <p:pic>
        <p:nvPicPr>
          <p:cNvPr id="103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716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192088" indent="-19208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3200">
          <a:solidFill>
            <a:srgbClr val="241E70"/>
          </a:solidFill>
          <a:latin typeface="+mn-lt"/>
          <a:ea typeface="+mn-ea"/>
          <a:cs typeface="+mn-cs"/>
        </a:defRPr>
      </a:lvl1pPr>
      <a:lvl2pPr marL="463550" indent="-18573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600">
          <a:solidFill>
            <a:srgbClr val="241E70"/>
          </a:solidFill>
          <a:latin typeface="+mn-lt"/>
          <a:cs typeface="+mn-cs"/>
        </a:defRPr>
      </a:lvl2pPr>
      <a:lvl3pPr marL="768350" indent="-1936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400">
          <a:solidFill>
            <a:srgbClr val="241E70"/>
          </a:solidFill>
          <a:latin typeface="+mn-lt"/>
          <a:cs typeface="+mn-cs"/>
        </a:defRPr>
      </a:lvl3pPr>
      <a:lvl4pPr marL="1052513" indent="-1809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200">
          <a:solidFill>
            <a:srgbClr val="241E70"/>
          </a:solidFill>
          <a:latin typeface="+mn-lt"/>
          <a:cs typeface="+mn-cs"/>
        </a:defRPr>
      </a:lvl4pPr>
      <a:lvl5pPr marL="13811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5pPr>
      <a:lvl6pPr marL="18383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6pPr>
      <a:lvl7pPr marL="22955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7pPr>
      <a:lvl8pPr marL="27527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8pPr>
      <a:lvl9pPr marL="32099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85788" y="554038"/>
            <a:ext cx="83835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add Target Audience</a:t>
            </a:r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214438"/>
            <a:ext cx="7192963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1BA5FEF3-E194-46BB-BCC0-9F6AF904A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71438" y="6400800"/>
            <a:ext cx="1830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CC660B"/>
                </a:solidFill>
              </a:rPr>
              <a:t>2016-2017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209800" indent="-382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5pPr>
      <a:lvl6pPr marL="26670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31242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35814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40386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_wilbert@fr.ibm.com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console.ng.bluemix.net/" TargetMode="Externa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ng.bluemix.net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88" y="2587625"/>
            <a:ext cx="6719192" cy="3160713"/>
          </a:xfrm>
        </p:spPr>
        <p:txBody>
          <a:bodyPr/>
          <a:lstStyle/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fr-FR" sz="2800" b="1" dirty="0" smtClean="0">
                <a:latin typeface="Calibri" panose="020F0502020204030204" pitchFamily="34" charset="0"/>
              </a:rPr>
              <a:t>Session #02:  </a:t>
            </a:r>
            <a:r>
              <a:rPr lang="fr-FR" sz="2800" dirty="0" err="1" smtClean="0">
                <a:latin typeface="Calibri" panose="020F0502020204030204" pitchFamily="34" charset="0"/>
              </a:rPr>
              <a:t>Creating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</a:rPr>
              <a:t>my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</a:rPr>
              <a:t>bluemix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</a:rPr>
              <a:t>account</a:t>
            </a:r>
            <a:endParaRPr lang="fr-FR" sz="2800" dirty="0" smtClean="0">
              <a:latin typeface="Calibri" panose="020F0502020204030204" pitchFamily="34" charset="0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endParaRPr 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1843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3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6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4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B17C62-E28C-4800-A750-E7111FD2D41A}" type="slidenum">
              <a:rPr lang="en-GB" altLang="fr-FR" sz="1200" smtClean="0">
                <a:solidFill>
                  <a:srgbClr val="CC660B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fr-FR" sz="1200" smtClean="0">
              <a:solidFill>
                <a:srgbClr val="CC660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Technologies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2585" y="6012470"/>
            <a:ext cx="4572000" cy="790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Sylvain-</a:t>
            </a: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Roch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WILBERT</a:t>
            </a: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  <a:hlinkClick r:id="rId3"/>
              </a:rPr>
              <a:t>s_wilbert@fr.ibm.com</a:t>
            </a:r>
            <a:endParaRPr lang="en-US" sz="1800" dirty="0">
              <a:solidFill>
                <a:srgbClr val="241E70"/>
              </a:solidFill>
              <a:latin typeface="Calibri" panose="020F0502020204030204" pitchFamily="34" charset="0"/>
              <a:cs typeface="+mn-cs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Université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Paris - Dauphine</a:t>
            </a:r>
          </a:p>
        </p:txBody>
      </p:sp>
      <p:sp>
        <p:nvSpPr>
          <p:cNvPr id="9" name="Shape 93"/>
          <p:cNvSpPr/>
          <p:nvPr/>
        </p:nvSpPr>
        <p:spPr>
          <a:xfrm>
            <a:off x="4000483" y="3865727"/>
            <a:ext cx="42037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 eaLnBrk="1" fontAlgn="auto" hangingPunct="1">
              <a:spcBef>
                <a:spcPts val="0"/>
              </a:spcBef>
              <a:spcAft>
                <a:spcPts val="0"/>
              </a:spcAft>
              <a:defRPr sz="1800"/>
            </a:pPr>
            <a:r>
              <a:rPr sz="4400" kern="0" dirty="0">
                <a:solidFill>
                  <a:srgbClr val="5695CE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400" b="1" kern="0" dirty="0">
                <a:solidFill>
                  <a:srgbClr val="5695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10" name="Primary-DarkBackground-4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3191" y="3692136"/>
            <a:ext cx="1354616" cy="135461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4048029" y="4601530"/>
            <a:ext cx="4949667" cy="87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defTabSz="584200">
              <a:lnSpc>
                <a:spcPct val="100000"/>
              </a:lnSpc>
              <a:defRPr sz="3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indent="228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indent="457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indent="685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indent="9144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  <a:lvl6pPr indent="11430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1371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1600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1828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Thin"/>
                <a:sym typeface="Helvetica Neue Thin"/>
              </a:rPr>
              <a:t>The Digital Innovation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Fill with your email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82" y="6174527"/>
            <a:ext cx="582166" cy="3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Fill with your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password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68" y="6168605"/>
            <a:ext cx="402208" cy="3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organization (project)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 have to define an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organisation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(a Project) on a specific geography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25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South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Select 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 South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Add your 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email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as the organization name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6313536"/>
            <a:ext cx="363984" cy="259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843809" y="4303288"/>
            <a:ext cx="1224135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303288"/>
            <a:ext cx="288032" cy="349848"/>
          </a:xfrm>
          <a:prstGeom prst="rect">
            <a:avLst/>
          </a:prstGeom>
          <a:solidFill>
            <a:srgbClr val="E67300"/>
          </a:solidFill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b="1" dirty="0">
                <a:solidFill>
                  <a:schemeClr val="bg1"/>
                </a:solidFill>
                <a:cs typeface="Arial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12711" y="4303288"/>
            <a:ext cx="1671457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24678" y="4303288"/>
            <a:ext cx="288032" cy="349848"/>
          </a:xfrm>
          <a:prstGeom prst="rect">
            <a:avLst/>
          </a:prstGeom>
          <a:solidFill>
            <a:srgbClr val="E67300"/>
          </a:solidFill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  <a:cs typeface="Arial" charset="0"/>
              </a:rPr>
              <a:t>2</a:t>
            </a:r>
            <a:endParaRPr lang="en-US" b="1" dirty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2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space to host your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him dev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Create a working Space in your organization. For example 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dev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(development environment)</a:t>
            </a:r>
            <a:endParaRPr lang="en-US" sz="1200" b="1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81" y="6407656"/>
            <a:ext cx="363984" cy="2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ready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Your are all set-up !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To discover your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Bluemix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click on 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6295946"/>
            <a:ext cx="548134" cy="2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 err="1" smtClean="0"/>
              <a:t>Bluemix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3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IBM </a:t>
            </a:r>
            <a:r>
              <a:rPr lang="en-US" dirty="0" err="1" smtClean="0"/>
              <a:t>Bluemix</a:t>
            </a:r>
            <a:r>
              <a:rPr lang="en-US" dirty="0" smtClean="0"/>
              <a:t> 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around the world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203666" y="1605289"/>
            <a:ext cx="3038291" cy="349848"/>
            <a:chOff x="2555776" y="4303288"/>
            <a:chExt cx="3038291" cy="349848"/>
          </a:xfrm>
        </p:grpSpPr>
        <p:sp>
          <p:nvSpPr>
            <p:cNvPr id="7" name="Rectangle 6"/>
            <p:cNvSpPr/>
            <p:nvPr/>
          </p:nvSpPr>
          <p:spPr bwMode="auto">
            <a:xfrm>
              <a:off x="2843809" y="4303288"/>
              <a:ext cx="2750258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Navigate across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Regions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Organization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7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5950" y="1214438"/>
            <a:ext cx="8204521" cy="52387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https://console.ng.bluemix.net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will need : </a:t>
            </a:r>
          </a:p>
          <a:p>
            <a:pPr lvl="1"/>
            <a:r>
              <a:rPr lang="en-US" dirty="0" smtClean="0"/>
              <a:t>An email</a:t>
            </a:r>
            <a:endParaRPr lang="en-US" dirty="0"/>
          </a:p>
          <a:p>
            <a:pPr marL="0" indent="0">
              <a:buNone/>
            </a:pPr>
            <a:r>
              <a:rPr lang="en-US" sz="1800" b="1" dirty="0" smtClean="0"/>
              <a:t>Remark</a:t>
            </a:r>
            <a:r>
              <a:rPr lang="en-US" sz="1800" dirty="0" smtClean="0"/>
              <a:t>: </a:t>
            </a:r>
            <a:r>
              <a:rPr lang="en-US" sz="1800" dirty="0" err="1" smtClean="0"/>
              <a:t>Bluemix</a:t>
            </a:r>
            <a:r>
              <a:rPr lang="en-US" sz="1800" dirty="0" smtClean="0"/>
              <a:t> URLs contains a geographical reference. </a:t>
            </a:r>
          </a:p>
          <a:p>
            <a:pPr marL="0" indent="0">
              <a:buNone/>
            </a:pPr>
            <a:r>
              <a:rPr lang="en-US" sz="1800" dirty="0" smtClean="0"/>
              <a:t>For the sessions, we will rely on the US South unless stated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Register</a:t>
            </a:r>
            <a:r>
              <a:rPr lang="fr-FR" dirty="0" smtClean="0"/>
              <a:t> to </a:t>
            </a:r>
            <a:r>
              <a:rPr lang="fr-FR" dirty="0" err="1" smtClean="0"/>
              <a:t>bluemix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53" y="4509120"/>
            <a:ext cx="4652980" cy="166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2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 of the test drive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606887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29</a:t>
            </a:r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corresponds to the remaining days of free test drive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 don’t have to Add a Credit Card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  <a:sym typeface="Wingdings"/>
              </a:rPr>
              <a:t> as only free services will be used in the session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9956" y="1900957"/>
            <a:ext cx="848308" cy="349848"/>
            <a:chOff x="2555776" y="4303288"/>
            <a:chExt cx="848308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9" y="4303288"/>
              <a:ext cx="560275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872480" y="2578205"/>
            <a:ext cx="3528392" cy="195515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LAST MINUTE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counter has been moved to the above status bar (near the account name)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49" y="3737027"/>
            <a:ext cx="3223654" cy="5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the catalog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Access the service Catalog clicking on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 can browse all the services organized in categories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58" y="5956783"/>
            <a:ext cx="351890" cy="18650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94971" y="1897782"/>
            <a:ext cx="936104" cy="349848"/>
            <a:chOff x="2555776" y="4303288"/>
            <a:chExt cx="936104" cy="34984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843809" y="4303288"/>
              <a:ext cx="648071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Account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05249" y="1896602"/>
            <a:ext cx="936104" cy="349848"/>
            <a:chOff x="2555776" y="4303288"/>
            <a:chExt cx="936104" cy="349848"/>
          </a:xfrm>
        </p:grpSpPr>
        <p:sp>
          <p:nvSpPr>
            <p:cNvPr id="7" name="Rectangle 6"/>
            <p:cNvSpPr/>
            <p:nvPr/>
          </p:nvSpPr>
          <p:spPr bwMode="auto">
            <a:xfrm>
              <a:off x="2843809" y="4303288"/>
              <a:ext cx="648071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Access to the information related to you 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account.</a:t>
            </a:r>
          </a:p>
        </p:txBody>
      </p:sp>
    </p:spTree>
    <p:extLst>
      <p:ext uri="{BB962C8B-B14F-4D97-AF65-F5344CB8AC3E}">
        <p14:creationId xmlns:p14="http://schemas.microsoft.com/office/powerpoint/2010/main" val="13959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Account/ My user profile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25569" y="1652762"/>
            <a:ext cx="936104" cy="349848"/>
            <a:chOff x="2555776" y="4303288"/>
            <a:chExt cx="936104" cy="349848"/>
          </a:xfrm>
        </p:grpSpPr>
        <p:sp>
          <p:nvSpPr>
            <p:cNvPr id="7" name="Rectangle 6"/>
            <p:cNvSpPr/>
            <p:nvPr/>
          </p:nvSpPr>
          <p:spPr bwMode="auto">
            <a:xfrm>
              <a:off x="2843809" y="4303288"/>
              <a:ext cx="648071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57517" y="2091086"/>
            <a:ext cx="936104" cy="349848"/>
            <a:chOff x="2555776" y="4303288"/>
            <a:chExt cx="936104" cy="3498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2843809" y="4303288"/>
              <a:ext cx="648071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 smtClean="0">
                  <a:solidFill>
                    <a:schemeClr val="bg1"/>
                  </a:solidFill>
                  <a:cs typeface="Arial" charset="0"/>
                </a:rPr>
                <a:t>2</a:t>
              </a:r>
              <a:endParaRPr lang="en-US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Access to the information related to you account (Same than before : Other route).</a:t>
            </a:r>
          </a:p>
        </p:txBody>
      </p:sp>
    </p:spTree>
    <p:extLst>
      <p:ext uri="{BB962C8B-B14F-4D97-AF65-F5344CB8AC3E}">
        <p14:creationId xmlns:p14="http://schemas.microsoft.com/office/powerpoint/2010/main" val="11454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76639" y="2313162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Profile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Add your photo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notifications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Notification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Access all the events that you subscribed (Services spending, Platform status</a:t>
            </a:r>
            <a:r>
              <a:rPr lang="mr-IN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76639" y="2559649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Team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76639" y="3299119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Invite new members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Invite Team Members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Work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in teams by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opening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your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space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to tiers.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Select an organisation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28" y="6342507"/>
            <a:ext cx="491739" cy="3058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76639" y="3553559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 Team </a:t>
            </a:r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Invite Team Members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Select a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space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to open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96" y="6147350"/>
            <a:ext cx="491739" cy="305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76639" y="3553559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 Team Members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2792623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Invite Team Members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Enter an email(no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necessarily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already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registered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in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Bluemix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) </a:t>
            </a:r>
          </a:p>
          <a:p>
            <a:pPr marL="285750" indent="-285750">
              <a:buFont typeface="Arial" charset="0"/>
              <a:buChar char="•"/>
            </a:pP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99" y="3461753"/>
            <a:ext cx="596846" cy="3720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01482" y="5637330"/>
            <a:ext cx="2801791" cy="349848"/>
            <a:chOff x="2555776" y="4303288"/>
            <a:chExt cx="2801791" cy="349848"/>
          </a:xfrm>
        </p:grpSpPr>
        <p:sp>
          <p:nvSpPr>
            <p:cNvPr id="9" name="Rectangle 8"/>
            <p:cNvSpPr/>
            <p:nvPr/>
          </p:nvSpPr>
          <p:spPr bwMode="auto">
            <a:xfrm>
              <a:off x="2843809" y="4303288"/>
              <a:ext cx="2513758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776639" y="3553559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</a:t>
            </a:r>
            <a:r>
              <a:rPr lang="en-US" dirty="0" err="1" smtClean="0"/>
              <a:t>Bluemix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6372200" y="2420888"/>
            <a:ext cx="914400" cy="9144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92080" y="5594008"/>
            <a:ext cx="3528392" cy="1098555"/>
            <a:chOff x="5292080" y="5594008"/>
            <a:chExt cx="3528392" cy="109855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5292080" y="5594008"/>
              <a:ext cx="3528392" cy="109855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anchor="ctr" anchorCtr="0">
              <a:no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Open 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the URL  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  <a:hlinkClick r:id="rId3"/>
                </a:rPr>
                <a:t>https://console.ng.bluemix.net</a:t>
              </a:r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  <a:hlinkClick r:id="rId3"/>
                </a:rPr>
                <a:t>/</a:t>
              </a:r>
              <a:endPara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Click on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5138" y="6273889"/>
              <a:ext cx="745150" cy="263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2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Dashboard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Usage Dashboard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Follow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your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services’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consumption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76639" y="3807998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22389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Billing/Promo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76639" y="4070395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Promo Code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Insert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promo code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here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to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extend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your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bluemix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account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test drive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period</a:t>
            </a: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Organizations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Manage Organizations</a:t>
            </a:r>
            <a:endParaRPr lang="fr-FR" sz="1200" b="1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Manage the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different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organizations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may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have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created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(1 for the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current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session)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76639" y="4332786"/>
            <a:ext cx="1940499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9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731250"/>
            <a:ext cx="8353425" cy="42051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IBM </a:t>
            </a:r>
            <a:r>
              <a:rPr lang="en-US" dirty="0" err="1"/>
              <a:t>B</a:t>
            </a:r>
            <a:r>
              <a:rPr lang="en-US" dirty="0" err="1" smtClean="0"/>
              <a:t>luemix</a:t>
            </a:r>
            <a:r>
              <a:rPr lang="en-US" dirty="0" smtClean="0"/>
              <a:t> services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25569" y="1827328"/>
            <a:ext cx="768596" cy="349848"/>
            <a:chOff x="2555776" y="4303288"/>
            <a:chExt cx="768596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9" y="4303288"/>
              <a:ext cx="480563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357517" y="2498725"/>
            <a:ext cx="1236648" cy="349848"/>
            <a:chOff x="2555776" y="4303288"/>
            <a:chExt cx="1236648" cy="3498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843809" y="4303288"/>
              <a:ext cx="948615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 smtClean="0">
                  <a:solidFill>
                    <a:schemeClr val="bg1"/>
                  </a:solidFill>
                  <a:cs typeface="Arial" charset="0"/>
                </a:rPr>
                <a:t>2</a:t>
              </a:r>
              <a:endParaRPr lang="en-US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745714" y="2579632"/>
            <a:ext cx="948615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Monitor the </a:t>
            </a:r>
            <a:r>
              <a:rPr lang="en-US" sz="1200" b="1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Bluemix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status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What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UP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what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DOWN, service per service in the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different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geos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92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b="1" dirty="0"/>
              <a:t>For the next </a:t>
            </a:r>
            <a:r>
              <a:rPr lang="en-US" b="1" dirty="0" smtClean="0"/>
              <a:t>session </a:t>
            </a:r>
            <a:r>
              <a:rPr lang="en-US" dirty="0" smtClean="0"/>
              <a:t>(allow 1 week min for processing)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E67300"/>
                </a:solidFill>
              </a:rPr>
              <a:t>Exercise 0 :</a:t>
            </a:r>
            <a:r>
              <a:rPr lang="en-US" dirty="0" smtClean="0">
                <a:solidFill>
                  <a:srgbClr val="E67300"/>
                </a:solidFill>
              </a:rPr>
              <a:t> </a:t>
            </a:r>
            <a:r>
              <a:rPr lang="en-US" dirty="0" smtClean="0"/>
              <a:t>Extend your </a:t>
            </a:r>
            <a:r>
              <a:rPr lang="en-US" b="1" dirty="0" smtClean="0"/>
              <a:t>trial period to 6 months by registering</a:t>
            </a:r>
            <a:r>
              <a:rPr lang="en-US" dirty="0" smtClean="0"/>
              <a:t> (otherwise the account will be disabled in 30 days.)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- using your </a:t>
            </a:r>
            <a:r>
              <a:rPr lang="en-US" dirty="0" err="1" smtClean="0"/>
              <a:t>dauphine.net</a:t>
            </a:r>
            <a:r>
              <a:rPr lang="en-US" dirty="0" smtClean="0"/>
              <a:t> email (recommended)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- using an alternate email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trial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setup my account using my </a:t>
            </a:r>
            <a:r>
              <a:rPr lang="en-US" dirty="0" err="1" smtClean="0"/>
              <a:t>dauphine.net</a:t>
            </a:r>
            <a:r>
              <a:rPr lang="en-US" dirty="0" smtClean="0"/>
              <a:t> email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Open </a:t>
            </a:r>
            <a:r>
              <a:rPr lang="fr-FR" sz="1200" i="1" dirty="0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https://</a:t>
            </a:r>
            <a:r>
              <a:rPr lang="fr-FR" sz="1200" i="1" dirty="0" err="1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dauphine.onthehub.com</a:t>
            </a:r>
            <a:r>
              <a:rPr lang="fr-FR" sz="1200" i="1" dirty="0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endParaRPr lang="fr-FR" sz="1200" i="1" dirty="0" smtClean="0">
              <a:solidFill>
                <a:srgbClr val="5695CE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endParaRPr lang="fr-FR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06" y="6290017"/>
            <a:ext cx="746318" cy="2836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991061" y="1923377"/>
            <a:ext cx="588396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1" y="127009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Submit your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6352" y="3794062"/>
            <a:ext cx="3956235" cy="349848"/>
            <a:chOff x="2555776" y="4303288"/>
            <a:chExt cx="3956235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8" y="4303288"/>
              <a:ext cx="3668203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Add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your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b="1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dauphine.net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email</a:t>
            </a:r>
          </a:p>
          <a:p>
            <a:pPr marL="285750" indent="-285750">
              <a:buFont typeface="Arial" charset="0"/>
              <a:buChar char="•"/>
            </a:pPr>
            <a:endParaRPr lang="fr-FR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                  to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receive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a confirmation notification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00" y="6000196"/>
            <a:ext cx="1353930" cy="2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trial period </a:t>
            </a:r>
            <a:br>
              <a:rPr lang="en-US" dirty="0" smtClean="0"/>
            </a:br>
            <a:r>
              <a:rPr lang="en-US" sz="1800" dirty="0" smtClean="0"/>
              <a:t>(alternate process/private email) Not Recommended approach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12719"/>
            <a:ext cx="7092280" cy="464046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Open </a:t>
            </a:r>
            <a:r>
              <a:rPr lang="fr-FR" sz="1200" i="1" dirty="0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https</a:t>
            </a:r>
            <a:r>
              <a:rPr lang="fr-FR" sz="1200" i="1" dirty="0" smtClean="0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://</a:t>
            </a:r>
            <a:r>
              <a:rPr lang="fr-FR" sz="1200" i="1" dirty="0" err="1" smtClean="0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ibm.onthehub.com</a:t>
            </a:r>
            <a:r>
              <a:rPr lang="fr-FR" sz="1200" i="1" dirty="0" smtClean="0">
                <a:solidFill>
                  <a:srgbClr val="5695CE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fr-FR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</a:t>
            </a:r>
          </a:p>
          <a:p>
            <a:pPr marL="285750" indent="-285750">
              <a:buFont typeface="Arial" charset="0"/>
              <a:buChar char="•"/>
            </a:pP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60" y="6066722"/>
            <a:ext cx="331470" cy="168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6399728"/>
            <a:ext cx="402590" cy="1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0" y="-50197"/>
            <a:ext cx="9144000" cy="666531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verification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process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initiated</a:t>
            </a:r>
            <a:endParaRPr lang="fr-FR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Select ‘By </a:t>
            </a:r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submitting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proof</a:t>
            </a:r>
            <a:r>
              <a:rPr lang="mr-IN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’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24459" y="3595942"/>
            <a:ext cx="5893561" cy="34984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0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14" y="1628800"/>
            <a:ext cx="7596336" cy="25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Sign-up in </a:t>
            </a:r>
            <a:r>
              <a:rPr lang="en-US" dirty="0" err="1"/>
              <a:t>B</a:t>
            </a:r>
            <a:r>
              <a:rPr lang="en-US" dirty="0" err="1" smtClean="0"/>
              <a:t>luemix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92080" y="5594008"/>
            <a:ext cx="3528392" cy="1098555"/>
            <a:chOff x="5292080" y="5594008"/>
            <a:chExt cx="3528392" cy="1098555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5292080" y="5594008"/>
              <a:ext cx="3528392" cy="109855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anchor="ctr" anchorCtr="0">
              <a:no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Complete form (Prefer your </a:t>
              </a:r>
              <a:r>
                <a:rPr lang="en-US" sz="1200" b="1" dirty="0" smtClean="0">
                  <a:solidFill>
                    <a:srgbClr val="F79910"/>
                  </a:solidFill>
                  <a:latin typeface="Lucida Console" charset="0"/>
                  <a:ea typeface="Lucida Console" charset="0"/>
                  <a:cs typeface="Lucida Console" charset="0"/>
                </a:rPr>
                <a:t>@</a:t>
              </a:r>
              <a:r>
                <a:rPr lang="en-US" sz="1200" b="1" dirty="0" err="1" smtClean="0">
                  <a:solidFill>
                    <a:srgbClr val="F79910"/>
                  </a:solidFill>
                  <a:latin typeface="Lucida Console" charset="0"/>
                  <a:ea typeface="Lucida Console" charset="0"/>
                  <a:cs typeface="Lucida Console" charset="0"/>
                </a:rPr>
                <a:t>dauphine.net</a:t>
              </a:r>
              <a:r>
                <a:rPr lang="en-US" sz="1200" b="1" dirty="0" smtClean="0">
                  <a:solidFill>
                    <a:srgbClr val="F79910"/>
                  </a:solidFill>
                  <a:latin typeface="Lucida Console" charset="0"/>
                  <a:ea typeface="Lucida Console" charset="0"/>
                  <a:cs typeface="Lucida Console" charset="0"/>
                </a:rPr>
                <a:t> </a:t>
              </a:r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account)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Click on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2763" y="6258172"/>
              <a:ext cx="817116" cy="339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1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60" y="1214438"/>
            <a:ext cx="8224005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23" y="1214438"/>
            <a:ext cx="6725879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962" y="1214438"/>
            <a:ext cx="7889401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 voilà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</p:spTree>
    <p:extLst>
      <p:ext uri="{BB962C8B-B14F-4D97-AF65-F5344CB8AC3E}">
        <p14:creationId xmlns:p14="http://schemas.microsoft.com/office/powerpoint/2010/main" val="4534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your mail box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 should have received a mail from  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en-US" sz="1200" b="1" dirty="0" err="1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Bluemix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Open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38798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mail from The </a:t>
            </a:r>
            <a:r>
              <a:rPr lang="en-US" dirty="0" err="1" smtClean="0"/>
              <a:t>Bluemix</a:t>
            </a:r>
            <a:r>
              <a:rPr lang="en-US" dirty="0" smtClean="0"/>
              <a:t> Team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92080" y="5594008"/>
            <a:ext cx="3528392" cy="1098555"/>
            <a:chOff x="5292080" y="5594008"/>
            <a:chExt cx="3528392" cy="1098555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292080" y="5594008"/>
              <a:ext cx="3528392" cy="109855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anchor="ctr" anchorCtr="0">
              <a:no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Click 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Lucida Console" charset="0"/>
                  <a:ea typeface="Lucida Console" charset="0"/>
                  <a:cs typeface="Lucida Console" charset="0"/>
                </a:rPr>
                <a:t>on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232" y="5956825"/>
              <a:ext cx="1282576" cy="391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Tadaa</a:t>
            </a:r>
            <a:r>
              <a:rPr lang="en-US" dirty="0" err="1"/>
              <a:t>a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Your account is created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Click on </a:t>
            </a:r>
            <a:r>
              <a:rPr lang="en-US" sz="12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Lucida Console" charset="0"/>
                <a:cs typeface="Lucida Console" charset="0"/>
              </a:rPr>
              <a:t>Log in</a:t>
            </a: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" y="1214438"/>
            <a:ext cx="8202424" cy="52387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</a:t>
            </a:r>
            <a:r>
              <a:rPr lang="en-US" dirty="0" err="1" smtClean="0"/>
              <a:t>Bluemix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LE 2006">
  <a:themeElements>
    <a:clrScheme name="TLE 2006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TLE 2006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TLE 2006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3EB1BE38-47D0-4078-AD15-0A2AE36A1CB7}"/>
    </a:ext>
  </a:extLst>
</a:theme>
</file>

<file path=ppt/theme/theme2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703668B2-C7B3-4500-88ED-FA21D7F5D84D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DAUPHINE _Template</Template>
  <TotalTime>2378</TotalTime>
  <Words>635</Words>
  <Application>Microsoft Macintosh PowerPoint</Application>
  <PresentationFormat>On-screen Show (4:3)</PresentationFormat>
  <Paragraphs>191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Calibri</vt:lpstr>
      <vt:lpstr>Helvetica Light</vt:lpstr>
      <vt:lpstr>Helvetica Neue</vt:lpstr>
      <vt:lpstr>Helvetica Neue Thin</vt:lpstr>
      <vt:lpstr>Lucida Console</vt:lpstr>
      <vt:lpstr>Verdana</vt:lpstr>
      <vt:lpstr>Wingdings</vt:lpstr>
      <vt:lpstr>Arial</vt:lpstr>
      <vt:lpstr>TLE 2006</vt:lpstr>
      <vt:lpstr>2_Custom Design</vt:lpstr>
      <vt:lpstr>Emerging Technologies </vt:lpstr>
      <vt:lpstr>Register to bluemix</vt:lpstr>
      <vt:lpstr>Welcome to Bluemix</vt:lpstr>
      <vt:lpstr>Sign-up in Bluemix</vt:lpstr>
      <vt:lpstr>Et voilà</vt:lpstr>
      <vt:lpstr>In your mail box</vt:lpstr>
      <vt:lpstr>A mail from The Bluemix Team</vt:lpstr>
      <vt:lpstr>Tadaaa</vt:lpstr>
      <vt:lpstr>Log in Bluemix</vt:lpstr>
      <vt:lpstr>Login</vt:lpstr>
      <vt:lpstr>Password</vt:lpstr>
      <vt:lpstr>Create an organization (project)</vt:lpstr>
      <vt:lpstr>US South </vt:lpstr>
      <vt:lpstr>Create a space to host your applications</vt:lpstr>
      <vt:lpstr>Call him dev</vt:lpstr>
      <vt:lpstr>You are ready</vt:lpstr>
      <vt:lpstr>Exploring Bluemix</vt:lpstr>
      <vt:lpstr>The IBM Bluemix Homepage</vt:lpstr>
      <vt:lpstr>Navigating around the world</vt:lpstr>
      <vt:lpstr>Days of the test drive</vt:lpstr>
      <vt:lpstr>Parsing the catalog</vt:lpstr>
      <vt:lpstr>My Account</vt:lpstr>
      <vt:lpstr>My Account/ My user profile</vt:lpstr>
      <vt:lpstr>My Profile</vt:lpstr>
      <vt:lpstr>My notifications</vt:lpstr>
      <vt:lpstr>Your Team</vt:lpstr>
      <vt:lpstr>Invite new members</vt:lpstr>
      <vt:lpstr>Invite Team Members</vt:lpstr>
      <vt:lpstr>Invite Team Members</vt:lpstr>
      <vt:lpstr>Usage Dashboard</vt:lpstr>
      <vt:lpstr>Billing/Promo Code</vt:lpstr>
      <vt:lpstr>Manage Organizations</vt:lpstr>
      <vt:lpstr>Monitoring IBM Bluemix services</vt:lpstr>
      <vt:lpstr>Extending the trial period</vt:lpstr>
      <vt:lpstr>I have setup my account using my dauphine.net email</vt:lpstr>
      <vt:lpstr> Submit your request</vt:lpstr>
      <vt:lpstr>Extending the trial period  (alternate process/private email) Not Recommended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</dc:title>
  <dc:creator>ADMINIBM</dc:creator>
  <cp:lastModifiedBy>Sylvain-Roch Wilbert</cp:lastModifiedBy>
  <cp:revision>115</cp:revision>
  <dcterms:created xsi:type="dcterms:W3CDTF">2015-11-23T20:45:01Z</dcterms:created>
  <dcterms:modified xsi:type="dcterms:W3CDTF">2017-02-26T16:08:28Z</dcterms:modified>
</cp:coreProperties>
</file>